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Oswald ExtraLight"/>
      <p:regular r:id="rId48"/>
      <p:bold r:id="rId49"/>
    </p:embeddedFont>
    <p:embeddedFont>
      <p:font typeface="Oswald Light"/>
      <p:regular r:id="rId50"/>
      <p:bold r:id="rId51"/>
    </p:embeddedFont>
    <p:embeddedFont>
      <p:font typeface="Average"/>
      <p:regular r:id="rId52"/>
    </p:embeddedFont>
    <p:embeddedFont>
      <p:font typeface="Oswald"/>
      <p:regular r:id="rId53"/>
      <p:bold r:id="rId54"/>
    </p:embeddedFont>
    <p:embeddedFont>
      <p:font typeface="Droid Sans Mono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D77F3EC-5D52-4F77-84CB-E82CCA2F7D6C}">
  <a:tblStyle styleId="{DD77F3EC-5D52-4F77-84CB-E82CCA2F7D6C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ExtraLight-regular.fntdata"/><Relationship Id="rId47" Type="http://schemas.openxmlformats.org/officeDocument/2006/relationships/slide" Target="slides/slide42.xml"/><Relationship Id="rId49" Type="http://schemas.openxmlformats.org/officeDocument/2006/relationships/font" Target="fonts/OswaldExtra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Light-bold.fntdata"/><Relationship Id="rId50" Type="http://schemas.openxmlformats.org/officeDocument/2006/relationships/font" Target="fonts/OswaldLight-regular.fntdata"/><Relationship Id="rId53" Type="http://schemas.openxmlformats.org/officeDocument/2006/relationships/font" Target="fonts/Oswald-regular.fntdata"/><Relationship Id="rId52" Type="http://schemas.openxmlformats.org/officeDocument/2006/relationships/font" Target="fonts/Average-regular.fntdata"/><Relationship Id="rId11" Type="http://schemas.openxmlformats.org/officeDocument/2006/relationships/slide" Target="slides/slide6.xml"/><Relationship Id="rId55" Type="http://schemas.openxmlformats.org/officeDocument/2006/relationships/font" Target="fonts/DroidSansMono-regular.fntdata"/><Relationship Id="rId10" Type="http://schemas.openxmlformats.org/officeDocument/2006/relationships/slide" Target="slides/slide5.xml"/><Relationship Id="rId54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not complete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TrustZone: split personality (system bus bit)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TPM: crypto co-processor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TXT: DRTM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SGX: new instruction set, mostly microcode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https://trustedcomputinggroup.org/membership/certification/tpm-certified-products/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Launch Enclave: EINIT Token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no I/O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VC3: in-band key exchange and verification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SCONE: musl libc, user level threading, async syscalls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a) Haven / LKL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- large TCB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b) libc outside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- wide interface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c) libc inside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+ protect calls: read, write, send, recv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SSL library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data per connection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separation via enclaves vs. in enclaves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session key, private key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Kapitza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EPC: 128MB (mgmt overhead)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2016: SDK just released, aweful documentation, no helper libraries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entire application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new page added if bucket in previous is full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new item appended to end of file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metadata not encrypted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hole in encryption chain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monitor: responsible for context switches between worlds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limited (especially computational complexity of crypto scheme)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container: protects payload from untrusted software (infrastructure owner, attackers, …)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container secured by trusted hardware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new trust relationship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trusted = zuverlässig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setup: is secure container correct (trustworthy)?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-&gt; software attestation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beglaubigen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SzPct val="100000"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4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4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4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4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4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4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4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1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4" name="Shape 24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 sz="1200">
                <a:latin typeface="Oswald Light"/>
                <a:ea typeface="Oswald Light"/>
                <a:cs typeface="Oswald Light"/>
                <a:sym typeface="Oswald Light"/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ftes/sgx-lib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1849849" y="990800"/>
            <a:ext cx="54444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Hardening application security with SGX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Introductory Presentation, Master’s Thesis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Operating Systems and </a:t>
            </a:r>
            <a:r>
              <a:rPr lang="en-GB" sz="1400"/>
              <a:t>Middleware Group, HPI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5992825" y="4536825"/>
            <a:ext cx="3095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09.05.2017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Fredrik Teschke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Commercial Solutions</a:t>
            </a:r>
          </a:p>
        </p:txBody>
      </p:sp>
      <p:sp>
        <p:nvSpPr>
          <p:cNvPr id="168" name="Shape 168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9" name="Shape 169"/>
          <p:cNvCxnSpPr/>
          <p:nvPr/>
        </p:nvCxnSpPr>
        <p:spPr>
          <a:xfrm>
            <a:off x="283075" y="4308100"/>
            <a:ext cx="86025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0" name="Shape 170"/>
          <p:cNvSpPr/>
          <p:nvPr/>
        </p:nvSpPr>
        <p:spPr>
          <a:xfrm>
            <a:off x="966575" y="4194250"/>
            <a:ext cx="227700" cy="227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645425" y="4473800"/>
            <a:ext cx="870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2004?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-44875" y="1130112"/>
            <a:ext cx="2250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ARM TrustZone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704" y="2451550"/>
            <a:ext cx="1525802" cy="12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3564750" y="4194250"/>
            <a:ext cx="227700" cy="227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3243600" y="4473800"/>
            <a:ext cx="870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2009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2200950" y="1999262"/>
            <a:ext cx="29553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Trusted Platform Module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6638" l="10895" r="11662" t="3287"/>
          <a:stretch/>
        </p:blipFill>
        <p:spPr>
          <a:xfrm>
            <a:off x="46700" y="1594225"/>
            <a:ext cx="2067450" cy="186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124" y="999699"/>
            <a:ext cx="1067749" cy="107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6577150" y="4194250"/>
            <a:ext cx="227700" cy="227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6256000" y="4473800"/>
            <a:ext cx="870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2015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5565700" y="666012"/>
            <a:ext cx="2250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Intel SGX</a:t>
            </a:r>
          </a:p>
        </p:txBody>
      </p:sp>
      <p:sp>
        <p:nvSpPr>
          <p:cNvPr id="182" name="Shape 182"/>
          <p:cNvSpPr/>
          <p:nvPr/>
        </p:nvSpPr>
        <p:spPr>
          <a:xfrm>
            <a:off x="7695100" y="4194250"/>
            <a:ext cx="227700" cy="227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7373950" y="4473800"/>
            <a:ext cx="870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2016</a:t>
            </a:r>
          </a:p>
        </p:txBody>
      </p:sp>
      <p:cxnSp>
        <p:nvCxnSpPr>
          <p:cNvPr id="184" name="Shape 184"/>
          <p:cNvCxnSpPr>
            <a:stCxn id="170" idx="0"/>
            <a:endCxn id="177" idx="2"/>
          </p:cNvCxnSpPr>
          <p:nvPr/>
        </p:nvCxnSpPr>
        <p:spPr>
          <a:xfrm rot="10800000">
            <a:off x="1080425" y="3457750"/>
            <a:ext cx="0" cy="7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" name="Shape 185"/>
          <p:cNvCxnSpPr>
            <a:stCxn id="174" idx="0"/>
            <a:endCxn id="173" idx="2"/>
          </p:cNvCxnSpPr>
          <p:nvPr/>
        </p:nvCxnSpPr>
        <p:spPr>
          <a:xfrm rot="10800000">
            <a:off x="3678600" y="3722650"/>
            <a:ext cx="0" cy="4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6" name="Shape 186"/>
          <p:cNvCxnSpPr>
            <a:stCxn id="179" idx="0"/>
            <a:endCxn id="178" idx="2"/>
          </p:cNvCxnSpPr>
          <p:nvPr/>
        </p:nvCxnSpPr>
        <p:spPr>
          <a:xfrm rot="10800000">
            <a:off x="6691000" y="2075350"/>
            <a:ext cx="0" cy="21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7" name="Shape 187"/>
          <p:cNvCxnSpPr>
            <a:stCxn id="182" idx="0"/>
            <a:endCxn id="188" idx="2"/>
          </p:cNvCxnSpPr>
          <p:nvPr/>
        </p:nvCxnSpPr>
        <p:spPr>
          <a:xfrm rot="10800000">
            <a:off x="7808950" y="3980050"/>
            <a:ext cx="0" cy="2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9" name="Shape 189"/>
          <p:cNvSpPr txBox="1"/>
          <p:nvPr/>
        </p:nvSpPr>
        <p:spPr>
          <a:xfrm>
            <a:off x="6836050" y="2189275"/>
            <a:ext cx="1945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Windows Isolated User Mode (IUM)</a:t>
            </a: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6">
            <a:alphaModFix/>
          </a:blip>
          <a:srcRect b="8530" l="13333" r="14239" t="17482"/>
          <a:stretch/>
        </p:blipFill>
        <p:spPr>
          <a:xfrm>
            <a:off x="6750010" y="2762800"/>
            <a:ext cx="2117879" cy="12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Commercial Solutions</a:t>
            </a:r>
          </a:p>
        </p:txBody>
      </p:sp>
      <p:sp>
        <p:nvSpPr>
          <p:cNvPr id="197" name="Shape 197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98" name="Shape 198"/>
          <p:cNvGraphicFramePr/>
          <p:nvPr/>
        </p:nvGraphicFramePr>
        <p:xfrm>
          <a:off x="4475" y="104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{DD77F3EC-5D52-4F77-84CB-E82CCA2F7D6C}</a:tableStyleId>
              </a:tblPr>
              <a:tblGrid>
                <a:gridCol w="805725"/>
                <a:gridCol w="1783975"/>
                <a:gridCol w="1161625"/>
                <a:gridCol w="1452400"/>
                <a:gridCol w="1541650"/>
                <a:gridCol w="1810325"/>
                <a:gridCol w="577425"/>
              </a:tblGrid>
              <a:tr h="116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t</a:t>
                      </a:r>
                      <a:r>
                        <a:rPr b="1" lang="en-GB" sz="1200"/>
                        <a:t>ech-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nology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concept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granularity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TCB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limitations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security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# of TEEs</a:t>
                      </a:r>
                    </a:p>
                  </a:txBody>
                  <a:tcPr marT="91425" marB="91425" marR="91425" marL="91425"/>
                </a:tc>
              </a:tr>
              <a:tr h="277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000"/>
                        <a:t>TPM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security module (coprocessor) as root of trust for measured launch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entire software stack (BIOS, OS, all apps)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entire software stack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+ hardware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TPM is slow,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entire software stack measured (delicate)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system is in guaranteed state (remote attestation)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</a:t>
                      </a:r>
                    </a:p>
                  </a:txBody>
                  <a:tcPr marT="91425" marB="91425" marR="91425" marL="91425"/>
                </a:tc>
              </a:tr>
              <a:tr h="290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000"/>
                        <a:t>Intel TXT, AMD SVM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late loading of trusted app (requires TPM)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trusted app (typically VMM)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trusted app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+ hardware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(+ loaded VMs)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late load is “expensive”,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TPM is slow,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(entire VM still in TCB)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trusted app is in guaranteed state (remote attestation)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</a:t>
                      </a:r>
                    </a:p>
                  </a:txBody>
                  <a:tcPr marT="91425" marB="91425" marR="91425" marL="91425"/>
                </a:tc>
              </a:tr>
              <a:tr h="290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000"/>
                        <a:t>TrustZone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system split into normal and secure worlds via bus signal (incl. memory, peripherals)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entire secure world software stack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secure world software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+ world switching SW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+ hardware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single secure world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normal world cannot access secure world,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secure world boots first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</a:t>
                      </a:r>
                    </a:p>
                  </a:txBody>
                  <a:tcPr marT="91425" marB="91425" marR="91425" marL="91425"/>
                </a:tc>
              </a:tr>
              <a:tr h="290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000"/>
                        <a:t>Windows IUM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software (hypervisor) based version of TrustZone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applications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hypervisor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+ secure Kernel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limited to Windows, Hypervisor based, isolation of secure apps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no attestation, hypervisor enforces separation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</a:t>
                      </a:r>
                    </a:p>
                  </a:txBody>
                  <a:tcPr marT="91425" marB="91425" marR="91425" marL="91425"/>
                </a:tc>
              </a:tr>
              <a:tr h="290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000"/>
                        <a:t>SGX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secure memory enclaves within process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enclave (security sensitive part of application)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enclave code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+ processor package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licensing, security issues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enclave is in guaranteed state (remote attestation),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enclave memory is protected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n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9" name="Shape 199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Research Landscape: Enclaves (like SGX)</a:t>
            </a:r>
          </a:p>
        </p:txBody>
      </p:sp>
      <p:sp>
        <p:nvSpPr>
          <p:cNvPr id="206" name="Shape 206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07" name="Shape 207"/>
          <p:cNvGraphicFramePr/>
          <p:nvPr/>
        </p:nvGraphicFramePr>
        <p:xfrm>
          <a:off x="5562" y="1005945"/>
          <a:ext cx="3000000" cy="2999999"/>
        </p:xfrm>
        <a:graphic>
          <a:graphicData uri="http://schemas.openxmlformats.org/drawingml/2006/table">
            <a:tbl>
              <a:tblPr>
                <a:noFill/>
                <a:tableStyleId>{DD77F3EC-5D52-4F77-84CB-E82CCA2F7D6C}</a:tableStyleId>
              </a:tblPr>
              <a:tblGrid>
                <a:gridCol w="1126800"/>
                <a:gridCol w="563075"/>
                <a:gridCol w="716175"/>
                <a:gridCol w="688325"/>
                <a:gridCol w="834500"/>
                <a:gridCol w="819850"/>
                <a:gridCol w="709975"/>
                <a:gridCol w="3674175"/>
              </a:tblGrid>
              <a:tr h="434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HW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VMM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-based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attestation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sealing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trusted I/O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parallelism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comments</a:t>
                      </a:r>
                    </a:p>
                  </a:txBody>
                  <a:tcPr marT="91425" marB="91425" marR="91425" marL="91425"/>
                </a:tc>
              </a:tr>
              <a:tr h="176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SGX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SGX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CPU extensions, PAL memory encrypted in DRAM</a:t>
                      </a: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Oasis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CPU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like SGX, but without DRAM encryption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 cache-as-ram for secrets</a:t>
                      </a:r>
                    </a:p>
                  </a:txBody>
                  <a:tcPr marT="91425" marB="91425" marR="91425" marL="91425"/>
                </a:tc>
              </a:tr>
              <a:tr h="153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TLR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TZ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.NET containers in secure world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trusted I/O: don’t want drivers in TCB</a:t>
                      </a:r>
                    </a:p>
                  </a:txBody>
                  <a:tcPr marT="91425" marB="91425" marR="91425" marL="91425"/>
                </a:tc>
              </a:tr>
              <a:tr h="118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Flicker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PAL runs in secure execution mode (Intel TXT/AMD SVM way to dynamically establish secure environment) -&gt; slow/limited</a:t>
                      </a:r>
                    </a:p>
                  </a:txBody>
                  <a:tcPr marT="91425" marB="91425" marR="91425" marL="91425"/>
                </a:tc>
              </a:tr>
              <a:tr h="224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TrustVisor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PALs and legacy each in own virtual guest memory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provides virtual TPM to each PAL</a:t>
                      </a: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Fides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secure kernel runs PALs (shared memory between PALs)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like a software version of TrustZone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8" name="Shape 208"/>
          <p:cNvSpPr txBox="1"/>
          <p:nvPr/>
        </p:nvSpPr>
        <p:spPr>
          <a:xfrm>
            <a:off x="9275" y="4178650"/>
            <a:ext cx="39927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aseline="30000" lang="en-GB" sz="1000"/>
              <a:t>1</a:t>
            </a:r>
            <a:r>
              <a:rPr lang="en-GB" sz="1000"/>
              <a:t> hardware foundation</a:t>
            </a:r>
          </a:p>
          <a:p>
            <a:pPr lvl="0" rtl="0">
              <a:spcBef>
                <a:spcPts val="0"/>
              </a:spcBef>
              <a:buNone/>
            </a:pPr>
            <a:r>
              <a:rPr baseline="30000" lang="en-GB" sz="1000"/>
              <a:t>2</a:t>
            </a:r>
            <a:r>
              <a:rPr lang="en-GB" sz="1000"/>
              <a:t> virtual machine monitor / hypervisor</a:t>
            </a:r>
          </a:p>
          <a:p>
            <a:pPr lvl="0" rtl="0">
              <a:spcBef>
                <a:spcPts val="0"/>
              </a:spcBef>
              <a:buNone/>
            </a:pPr>
            <a:r>
              <a:rPr baseline="30000" lang="en-GB" sz="1000"/>
              <a:t>3</a:t>
            </a:r>
            <a:r>
              <a:rPr lang="en-GB" sz="1000"/>
              <a:t> TrustZone</a:t>
            </a:r>
          </a:p>
          <a:p>
            <a:pPr lvl="0" rtl="0">
              <a:spcBef>
                <a:spcPts val="0"/>
              </a:spcBef>
              <a:buNone/>
            </a:pPr>
            <a:r>
              <a:rPr baseline="30000" lang="en-GB" sz="1000"/>
              <a:t>4</a:t>
            </a:r>
            <a:r>
              <a:rPr lang="en-GB" sz="1000"/>
              <a:t> possible, but not implemented</a:t>
            </a:r>
          </a:p>
        </p:txBody>
      </p:sp>
      <p:sp>
        <p:nvSpPr>
          <p:cNvPr id="209" name="Shape 209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Research Landscape: Applications (like IUM)</a:t>
            </a:r>
          </a:p>
        </p:txBody>
      </p:sp>
      <p:sp>
        <p:nvSpPr>
          <p:cNvPr id="216" name="Shape 216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17" name="Shape 217"/>
          <p:cNvGraphicFramePr/>
          <p:nvPr/>
        </p:nvGraphicFramePr>
        <p:xfrm>
          <a:off x="9275" y="1013995"/>
          <a:ext cx="3000000" cy="2999999"/>
        </p:xfrm>
        <a:graphic>
          <a:graphicData uri="http://schemas.openxmlformats.org/drawingml/2006/table">
            <a:tbl>
              <a:tblPr>
                <a:noFill/>
                <a:tableStyleId>{DD77F3EC-5D52-4F77-84CB-E82CCA2F7D6C}</a:tableStyleId>
              </a:tblPr>
              <a:tblGrid>
                <a:gridCol w="1098975"/>
                <a:gridCol w="590900"/>
                <a:gridCol w="716175"/>
                <a:gridCol w="688325"/>
                <a:gridCol w="834500"/>
                <a:gridCol w="819850"/>
                <a:gridCol w="709975"/>
                <a:gridCol w="3674175"/>
              </a:tblGrid>
              <a:tr h="434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HW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VMM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-based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attestation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sealing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trusted I/O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parallelism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comments</a:t>
                      </a:r>
                    </a:p>
                  </a:txBody>
                  <a:tcPr marT="91425" marB="91425" marR="91425" marL="91425"/>
                </a:tc>
              </a:tr>
              <a:tr h="176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 TEE</a:t>
                      </a:r>
                      <a:r>
                        <a:rPr baseline="30000" lang="en-GB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reference model, maps well to TrustZone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implementations exist for Android (Trustonic)</a:t>
                      </a: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Haven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SGX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unmodified applications with library OS in enclave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protects from Iago attacks by OS</a:t>
                      </a:r>
                    </a:p>
                  </a:txBody>
                  <a:tcPr marT="91425" marB="91425" marR="91425" marL="91425"/>
                </a:tc>
              </a:tr>
              <a:tr h="153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InkTag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trusted hypervisor monitors OS</a:t>
                      </a:r>
                    </a:p>
                  </a:txBody>
                  <a:tcPr marT="91425" marB="91425" marR="91425" marL="91425"/>
                </a:tc>
              </a:tr>
              <a:tr h="118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MiniBox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TrustVisor for entire application (also provides virtual TPM)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adds sandbox: OS protected as well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Shape 218"/>
          <p:cNvSpPr txBox="1"/>
          <p:nvPr/>
        </p:nvSpPr>
        <p:spPr>
          <a:xfrm>
            <a:off x="9275" y="4273500"/>
            <a:ext cx="9144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aseline="30000" lang="en-GB" sz="1000"/>
              <a:t>1</a:t>
            </a:r>
            <a:r>
              <a:rPr lang="en-GB" sz="1000"/>
              <a:t> hardware foundation</a:t>
            </a:r>
          </a:p>
          <a:p>
            <a:pPr lvl="0" rtl="0">
              <a:spcBef>
                <a:spcPts val="0"/>
              </a:spcBef>
              <a:buNone/>
            </a:pPr>
            <a:r>
              <a:rPr baseline="30000" lang="en-GB" sz="1000"/>
              <a:t>2</a:t>
            </a:r>
            <a:r>
              <a:rPr lang="en-GB" sz="1000"/>
              <a:t> virtual machine monitor / hypervisor</a:t>
            </a:r>
          </a:p>
          <a:p>
            <a:pPr lvl="0" rtl="0">
              <a:spcBef>
                <a:spcPts val="0"/>
              </a:spcBef>
              <a:buNone/>
            </a:pPr>
            <a:r>
              <a:rPr baseline="30000" lang="en-GB" sz="1000"/>
              <a:t>3</a:t>
            </a:r>
            <a:r>
              <a:rPr lang="en-GB" sz="1000"/>
              <a:t> GlobalPlatform reference model for Trusted Execution Environments: describes TEE internal and external API for building trusted applications</a:t>
            </a:r>
          </a:p>
        </p:txBody>
      </p:sp>
      <p:sp>
        <p:nvSpPr>
          <p:cNvPr id="219" name="Shape 219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Research Landscape: Virtual Machines (like TPM/TXT)</a:t>
            </a:r>
          </a:p>
        </p:txBody>
      </p:sp>
      <p:sp>
        <p:nvSpPr>
          <p:cNvPr id="226" name="Shape 226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27" name="Shape 227"/>
          <p:cNvGraphicFramePr/>
          <p:nvPr/>
        </p:nvGraphicFramePr>
        <p:xfrm>
          <a:off x="9275" y="1013995"/>
          <a:ext cx="3000000" cy="2999999"/>
        </p:xfrm>
        <a:graphic>
          <a:graphicData uri="http://schemas.openxmlformats.org/drawingml/2006/table">
            <a:tbl>
              <a:tblPr>
                <a:noFill/>
                <a:tableStyleId>{DD77F3EC-5D52-4F77-84CB-E82CCA2F7D6C}</a:tableStyleId>
              </a:tblPr>
              <a:tblGrid>
                <a:gridCol w="1140725"/>
                <a:gridCol w="583950"/>
                <a:gridCol w="730100"/>
                <a:gridCol w="681350"/>
                <a:gridCol w="820575"/>
                <a:gridCol w="792025"/>
                <a:gridCol w="709975"/>
                <a:gridCol w="3674175"/>
              </a:tblGrid>
              <a:tr h="434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HW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VMM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-based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attestation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sealing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trusted I/O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parallelism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comments</a:t>
                      </a:r>
                    </a:p>
                  </a:txBody>
                  <a:tcPr marT="91425" marB="91425" marR="91425" marL="91425"/>
                </a:tc>
              </a:tr>
              <a:tr h="176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CloudVisor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(X)</a:t>
                      </a: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 monitor underneath VMM (nested virtualization) enforces isolation</a:t>
                      </a:r>
                    </a:p>
                  </a:txBody>
                  <a:tcPr marT="91425" marB="91425" marR="91425" marL="91425"/>
                </a:tc>
              </a:tr>
              <a:tr h="176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µ-hypervisor built from scratch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decomposed like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µ-</a:t>
                      </a: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kernel, principle of least privilege</a:t>
                      </a:r>
                    </a:p>
                  </a:txBody>
                  <a:tcPr marT="91425" marB="91425" marR="91425" marL="91425"/>
                </a:tc>
              </a:tr>
              <a:tr h="176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NoHype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aseline="30000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(X)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(X)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static resource allocation: 1 VM per core, static memory slice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hypervisor interaction while executing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needs hardware features that no product offers</a:t>
                      </a:r>
                    </a:p>
                  </a:txBody>
                  <a:tcPr marT="91425" marB="91425" marR="91425" marL="91425"/>
                </a:tc>
              </a:tr>
              <a:tr h="176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vTPM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 virtual TPM to each VM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vTPM can be stored and migrated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8" name="Shape 228"/>
          <p:cNvSpPr txBox="1"/>
          <p:nvPr/>
        </p:nvSpPr>
        <p:spPr>
          <a:xfrm>
            <a:off x="0" y="4279800"/>
            <a:ext cx="9144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aseline="30000" lang="en-GB" sz="1000"/>
              <a:t>1</a:t>
            </a:r>
            <a:r>
              <a:rPr lang="en-GB" sz="1000"/>
              <a:t> hardware foundation</a:t>
            </a:r>
          </a:p>
          <a:p>
            <a:pPr lvl="0" rtl="0">
              <a:spcBef>
                <a:spcPts val="0"/>
              </a:spcBef>
              <a:buNone/>
            </a:pPr>
            <a:r>
              <a:rPr baseline="30000" lang="en-GB" sz="1000"/>
              <a:t>2</a:t>
            </a:r>
            <a:r>
              <a:rPr lang="en-GB" sz="1000"/>
              <a:t> virtual machine monitor / hypervisor</a:t>
            </a:r>
          </a:p>
          <a:p>
            <a:pPr lvl="0" rtl="0">
              <a:spcBef>
                <a:spcPts val="0"/>
              </a:spcBef>
              <a:buNone/>
            </a:pPr>
            <a:r>
              <a:rPr baseline="30000" lang="en-GB" sz="1000"/>
              <a:t>3</a:t>
            </a:r>
            <a:r>
              <a:rPr lang="en-GB" sz="1000"/>
              <a:t> attestation only of CloudVisor monitor, not of individual VMs</a:t>
            </a:r>
          </a:p>
          <a:p>
            <a:pPr lvl="0" rtl="0">
              <a:spcBef>
                <a:spcPts val="0"/>
              </a:spcBef>
              <a:buNone/>
            </a:pPr>
            <a:r>
              <a:rPr baseline="30000" lang="en-GB" sz="1000"/>
              <a:t>4</a:t>
            </a:r>
            <a:r>
              <a:rPr lang="en-GB" sz="1000"/>
              <a:t> hardware virtualization support by CPU (extended page tables, VMM ring -1), devices with virtualization support</a:t>
            </a:r>
          </a:p>
        </p:txBody>
      </p:sp>
      <p:sp>
        <p:nvSpPr>
          <p:cNvPr id="229" name="Shape 229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3681150" y="1193600"/>
            <a:ext cx="4947300" cy="349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 rot="5400000">
            <a:off x="3266725" y="704425"/>
            <a:ext cx="387000" cy="33234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Intel SGX Programming Model</a:t>
            </a:r>
          </a:p>
        </p:txBody>
      </p:sp>
      <p:sp>
        <p:nvSpPr>
          <p:cNvPr id="238" name="Shape 238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4006900" y="1653200"/>
            <a:ext cx="2906700" cy="271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untrusted wrapper</a:t>
            </a:r>
          </a:p>
        </p:txBody>
      </p:sp>
      <p:sp>
        <p:nvSpPr>
          <p:cNvPr id="240" name="Shape 240"/>
          <p:cNvSpPr/>
          <p:nvPr/>
        </p:nvSpPr>
        <p:spPr>
          <a:xfrm>
            <a:off x="5258600" y="2021425"/>
            <a:ext cx="1136700" cy="689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enclave 1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987" y="25078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>
            <a:off x="5258600" y="3385025"/>
            <a:ext cx="1136700" cy="689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enclave 2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987" y="384262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/>
          <p:nvPr/>
        </p:nvSpPr>
        <p:spPr>
          <a:xfrm>
            <a:off x="395675" y="2064725"/>
            <a:ext cx="1338000" cy="60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client</a:t>
            </a:r>
          </a:p>
        </p:txBody>
      </p:sp>
      <p:sp>
        <p:nvSpPr>
          <p:cNvPr id="245" name="Shape 245"/>
          <p:cNvSpPr/>
          <p:nvPr/>
        </p:nvSpPr>
        <p:spPr>
          <a:xfrm>
            <a:off x="3913368" y="2272525"/>
            <a:ext cx="187200" cy="187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46" name="Shape 246"/>
          <p:cNvCxnSpPr>
            <a:stCxn id="244" idx="3"/>
            <a:endCxn id="245" idx="2"/>
          </p:cNvCxnSpPr>
          <p:nvPr/>
        </p:nvCxnSpPr>
        <p:spPr>
          <a:xfrm>
            <a:off x="1733675" y="2366075"/>
            <a:ext cx="2179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7" name="Shape 247"/>
          <p:cNvCxnSpPr>
            <a:stCxn id="245" idx="6"/>
            <a:endCxn id="248" idx="2"/>
          </p:cNvCxnSpPr>
          <p:nvPr/>
        </p:nvCxnSpPr>
        <p:spPr>
          <a:xfrm>
            <a:off x="4100568" y="2366125"/>
            <a:ext cx="1058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9" name="Shape 249"/>
          <p:cNvSpPr txBox="1"/>
          <p:nvPr/>
        </p:nvSpPr>
        <p:spPr>
          <a:xfrm>
            <a:off x="1953775" y="1729400"/>
            <a:ext cx="22230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200">
                <a:solidFill>
                  <a:srgbClr val="6AA84F"/>
                </a:solidFill>
              </a:rPr>
              <a:t>a</a:t>
            </a:r>
            <a:r>
              <a:rPr lang="en-GB" sz="1200">
                <a:solidFill>
                  <a:srgbClr val="6AA84F"/>
                </a:solidFill>
              </a:rPr>
              <a:t>ttestation</a:t>
            </a:r>
          </a:p>
          <a:p>
            <a:pPr lvl="0">
              <a:spcBef>
                <a:spcPts val="0"/>
              </a:spcBef>
              <a:buNone/>
            </a:pPr>
            <a:r>
              <a:rPr lang="en-GB" sz="1200">
                <a:solidFill>
                  <a:srgbClr val="6AA84F"/>
                </a:solidFill>
              </a:rPr>
              <a:t>+ </a:t>
            </a:r>
            <a:r>
              <a:rPr lang="en-GB" sz="1200">
                <a:solidFill>
                  <a:srgbClr val="6AA84F"/>
                </a:solidFill>
              </a:rPr>
              <a:t>key exchange</a:t>
            </a:r>
          </a:p>
        </p:txBody>
      </p:sp>
      <p:sp>
        <p:nvSpPr>
          <p:cNvPr id="248" name="Shape 248"/>
          <p:cNvSpPr/>
          <p:nvPr/>
        </p:nvSpPr>
        <p:spPr>
          <a:xfrm>
            <a:off x="5159212" y="2272525"/>
            <a:ext cx="187200" cy="187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5719100" y="2831475"/>
            <a:ext cx="215700" cy="4323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1" name="Shape 251"/>
          <p:cNvCxnSpPr>
            <a:stCxn id="240" idx="2"/>
            <a:endCxn id="242" idx="0"/>
          </p:cNvCxnSpPr>
          <p:nvPr/>
        </p:nvCxnSpPr>
        <p:spPr>
          <a:xfrm>
            <a:off x="5826950" y="2710825"/>
            <a:ext cx="0" cy="67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252" name="Shape 252"/>
          <p:cNvSpPr/>
          <p:nvPr/>
        </p:nvSpPr>
        <p:spPr>
          <a:xfrm>
            <a:off x="7238200" y="2021425"/>
            <a:ext cx="1136700" cy="689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enclave 3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587" y="247902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/>
          <p:nvPr/>
        </p:nvSpPr>
        <p:spPr>
          <a:xfrm rot="5400000">
            <a:off x="6705424" y="2066425"/>
            <a:ext cx="215700" cy="5994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5" name="Shape 255"/>
          <p:cNvCxnSpPr>
            <a:stCxn id="252" idx="1"/>
            <a:endCxn id="240" idx="3"/>
          </p:cNvCxnSpPr>
          <p:nvPr/>
        </p:nvCxnSpPr>
        <p:spPr>
          <a:xfrm rot="10800000">
            <a:off x="6395200" y="2366125"/>
            <a:ext cx="84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256" name="Shape 256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449" y="3543949"/>
            <a:ext cx="1067750" cy="107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Intel SGX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instruction set extension (mostly microcode)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OS schedules resources</a:t>
            </a:r>
          </a:p>
        </p:txBody>
      </p:sp>
      <p:sp>
        <p:nvSpPr>
          <p:cNvPr id="265" name="Shape 265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Victor Costan and Srinivas Devadas. „Intel SGX Explained“.</a:t>
            </a:r>
          </a:p>
        </p:txBody>
      </p:sp>
      <p:sp>
        <p:nvSpPr>
          <p:cNvPr id="266" name="Shape 266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449" y="2342699"/>
            <a:ext cx="6535101" cy="21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Intel SGX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instruction set extension (mostly microcode)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OS schedules resources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orthogonal to existing virtualization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x86 privilege levels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virtual memory</a:t>
            </a:r>
          </a:p>
        </p:txBody>
      </p:sp>
      <p:sp>
        <p:nvSpPr>
          <p:cNvPr id="275" name="Shape 275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Victor Costan and Srinivas Devadas. „Intel SGX Explained“.</a:t>
            </a:r>
          </a:p>
        </p:txBody>
      </p:sp>
      <p:sp>
        <p:nvSpPr>
          <p:cNvPr id="276" name="Shape 276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124" y="1891824"/>
            <a:ext cx="4212174" cy="31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50" y="3202749"/>
            <a:ext cx="3936824" cy="12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6114975" y="4643175"/>
            <a:ext cx="1129200" cy="20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/>
              <a:t>SGX Enclave</a:t>
            </a:r>
          </a:p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instruction set extension (mostly microcode)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OS schedules resources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orthogonal to existing virtualization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x86 privilege levels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virtual memory</a:t>
            </a:r>
          </a:p>
        </p:txBody>
      </p:sp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Intel SGX</a:t>
            </a:r>
          </a:p>
        </p:txBody>
      </p:sp>
      <p:sp>
        <p:nvSpPr>
          <p:cNvPr id="287" name="Shape 287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Victor Costan and Srinivas Devadas. „Intel SGX Explained“.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074" y="2355175"/>
            <a:ext cx="4119400" cy="25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>
            <a:off x="7492900" y="3192024"/>
            <a:ext cx="491700" cy="215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50" y="3202749"/>
            <a:ext cx="3936824" cy="12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Intel SGX SDK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C, C++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interface: ecalls, ocalls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.edl -&gt; stub (pointer handling)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no syscalls inside enclave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Intel® Software Guard Extensions Evaluation SDK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583050" y="2864675"/>
            <a:ext cx="79779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200">
                <a:latin typeface="Droid Sans Mono"/>
                <a:ea typeface="Droid Sans Mono"/>
                <a:cs typeface="Droid Sans Mono"/>
                <a:sym typeface="Droid Sans Mono"/>
              </a:rPr>
              <a:t>// demo.edl</a:t>
            </a:r>
          </a:p>
          <a:p>
            <a:pPr lvl="0">
              <a:spcBef>
                <a:spcPts val="0"/>
              </a:spcBef>
              <a:buNone/>
            </a:pPr>
            <a:r>
              <a:rPr lang="en-GB" sz="1200">
                <a:latin typeface="Droid Sans Mono"/>
                <a:ea typeface="Droid Sans Mono"/>
                <a:cs typeface="Droid Sans Mono"/>
                <a:sym typeface="Droid Sans Mono"/>
              </a:rPr>
              <a:t>enclave {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-GB" sz="1200">
                <a:latin typeface="Droid Sans Mono"/>
                <a:ea typeface="Droid Sans Mono"/>
                <a:cs typeface="Droid Sans Mono"/>
                <a:sym typeface="Droid Sans Mono"/>
              </a:rPr>
              <a:t>trusted {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-GB" sz="1200">
                <a:latin typeface="Droid Sans Mono"/>
                <a:ea typeface="Droid Sans Mono"/>
                <a:cs typeface="Droid Sans Mono"/>
                <a:sym typeface="Droid Sans Mono"/>
              </a:rPr>
              <a:t>void get_secret([out] secret_t* secret);</a:t>
            </a:r>
          </a:p>
          <a:p>
            <a:pPr indent="457200" lvl="0" marL="457200">
              <a:spcBef>
                <a:spcPts val="0"/>
              </a:spcBef>
              <a:buNone/>
            </a:pPr>
            <a:r>
              <a:rPr lang="en-GB" sz="1200">
                <a:latin typeface="Droid Sans Mono"/>
                <a:ea typeface="Droid Sans Mono"/>
                <a:cs typeface="Droid Sans Mono"/>
                <a:sym typeface="Droid Sans Mono"/>
              </a:rPr>
              <a:t>void get_secret([user_check] secret_t* secret);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-GB" sz="1200">
                <a:latin typeface="Droid Sans Mono"/>
                <a:ea typeface="Droid Sans Mono"/>
                <a:cs typeface="Droid Sans Mono"/>
                <a:sym typeface="Droid Sans Mono"/>
              </a:rPr>
              <a:t>};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GB" sz="1200">
                <a:latin typeface="Droid Sans Mono"/>
                <a:ea typeface="Droid Sans Mono"/>
                <a:cs typeface="Droid Sans Mono"/>
                <a:sym typeface="Droid Sans Mono"/>
              </a:rPr>
              <a:t>untrusted {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-GB" sz="1200">
                <a:latin typeface="Droid Sans Mono"/>
                <a:ea typeface="Droid Sans Mono"/>
                <a:cs typeface="Droid Sans Mono"/>
                <a:sym typeface="Droid Sans Mono"/>
              </a:rPr>
              <a:t>void dump_secret([in] const secret_t* secret);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-GB" sz="1200">
                <a:latin typeface="Droid Sans Mono"/>
                <a:ea typeface="Droid Sans Mono"/>
                <a:cs typeface="Droid Sans Mono"/>
                <a:sym typeface="Droid Sans Mono"/>
              </a:rPr>
              <a:t>};</a:t>
            </a:r>
          </a:p>
          <a:p>
            <a:pPr lvl="0">
              <a:spcBef>
                <a:spcPts val="0"/>
              </a:spcBef>
              <a:buNone/>
            </a:pPr>
            <a:r>
              <a:rPr lang="en-GB" sz="1200">
                <a:latin typeface="Droid Sans Mono"/>
                <a:ea typeface="Droid Sans Mono"/>
                <a:cs typeface="Droid Sans Mono"/>
                <a:sym typeface="Droid Sans Mono"/>
              </a:rPr>
              <a:t>};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301" name="Shape 301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Introduction</a:t>
            </a:r>
          </a:p>
        </p:txBody>
      </p:sp>
      <p:sp>
        <p:nvSpPr>
          <p:cNvPr id="69" name="Shape 69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1392700" y="1498200"/>
            <a:ext cx="2314200" cy="299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Client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5624775" y="1498200"/>
            <a:ext cx="2314200" cy="299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Server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1716250" y="2103125"/>
            <a:ext cx="1667100" cy="66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1. input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5948325" y="2103125"/>
            <a:ext cx="1667100" cy="66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3. store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5948325" y="2902650"/>
            <a:ext cx="1667100" cy="66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4. process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5948325" y="3702175"/>
            <a:ext cx="1667100" cy="66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5</a:t>
            </a:r>
            <a:r>
              <a:rPr lang="en-GB"/>
              <a:t>. store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716250" y="3702175"/>
            <a:ext cx="1667100" cy="66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7</a:t>
            </a:r>
            <a:r>
              <a:rPr lang="en-GB"/>
              <a:t>. output</a:t>
            </a:r>
          </a:p>
        </p:txBody>
      </p:sp>
      <p:cxnSp>
        <p:nvCxnSpPr>
          <p:cNvPr id="77" name="Shape 77"/>
          <p:cNvCxnSpPr>
            <a:stCxn id="72" idx="3"/>
            <a:endCxn id="73" idx="1"/>
          </p:cNvCxnSpPr>
          <p:nvPr/>
        </p:nvCxnSpPr>
        <p:spPr>
          <a:xfrm>
            <a:off x="3383350" y="2433725"/>
            <a:ext cx="25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" name="Shape 78"/>
          <p:cNvCxnSpPr>
            <a:stCxn id="73" idx="2"/>
            <a:endCxn id="74" idx="0"/>
          </p:cNvCxnSpPr>
          <p:nvPr/>
        </p:nvCxnSpPr>
        <p:spPr>
          <a:xfrm>
            <a:off x="6781875" y="2764325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" name="Shape 79"/>
          <p:cNvCxnSpPr>
            <a:stCxn id="74" idx="2"/>
            <a:endCxn id="75" idx="0"/>
          </p:cNvCxnSpPr>
          <p:nvPr/>
        </p:nvCxnSpPr>
        <p:spPr>
          <a:xfrm>
            <a:off x="6781875" y="3563850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0" name="Shape 80"/>
          <p:cNvCxnSpPr>
            <a:stCxn id="75" idx="1"/>
            <a:endCxn id="76" idx="3"/>
          </p:cNvCxnSpPr>
          <p:nvPr/>
        </p:nvCxnSpPr>
        <p:spPr>
          <a:xfrm rot="10800000">
            <a:off x="3383325" y="4032775"/>
            <a:ext cx="25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1" name="Shape 81"/>
          <p:cNvSpPr txBox="1"/>
          <p:nvPr/>
        </p:nvSpPr>
        <p:spPr>
          <a:xfrm>
            <a:off x="3706900" y="2131250"/>
            <a:ext cx="1917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2. transmit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706887" y="3730375"/>
            <a:ext cx="1917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6</a:t>
            </a:r>
            <a:r>
              <a:rPr lang="en-GB"/>
              <a:t>. transmit</a:t>
            </a:r>
          </a:p>
        </p:txBody>
      </p:sp>
      <p:sp>
        <p:nvSpPr>
          <p:cNvPr id="83" name="Shape 83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Related Work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Secure Databases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Applications secured with SGX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Application Partitioning Design Space</a:t>
            </a:r>
          </a:p>
        </p:txBody>
      </p:sp>
      <p:sp>
        <p:nvSpPr>
          <p:cNvPr id="309" name="Shape 309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Secure Databases Design Space</a:t>
            </a:r>
          </a:p>
        </p:txBody>
      </p:sp>
      <p:sp>
        <p:nvSpPr>
          <p:cNvPr id="317" name="Shape 317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Arvind Arasu, Ken Eguro et al. „Querying Encrypted Data (Tutorial)“</a:t>
            </a:r>
          </a:p>
        </p:txBody>
      </p:sp>
      <p:sp>
        <p:nvSpPr>
          <p:cNvPr id="318" name="Shape 318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Related Work</a:t>
            </a:r>
          </a:p>
        </p:txBody>
      </p:sp>
      <p:graphicFrame>
        <p:nvGraphicFramePr>
          <p:cNvPr id="319" name="Shape 319"/>
          <p:cNvGraphicFramePr/>
          <p:nvPr/>
        </p:nvGraphicFramePr>
        <p:xfrm>
          <a:off x="365487" y="13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{DD77F3EC-5D52-4F77-84CB-E82CCA2F7D6C}</a:tableStyleId>
              </a:tblPr>
              <a:tblGrid>
                <a:gridCol w="1166700"/>
                <a:gridCol w="2076575"/>
                <a:gridCol w="1621650"/>
                <a:gridCol w="1621650"/>
                <a:gridCol w="1621650"/>
              </a:tblGrid>
              <a:tr h="4119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/>
                        <a:t>encryption scheme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</a:tr>
              <a:tr h="381000">
                <a:tc rowSpan="6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/>
                        <a:t>secure location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/>
                        <a:t>non homomorphic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/>
                        <a:t>partially homomorphic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/>
                        <a:t>fully homomorphic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/>
                        <a:t>-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CryptDB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?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/>
                        <a:t>client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Arx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Monomi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/>
                        <a:t>c</a:t>
                      </a:r>
                      <a:r>
                        <a:rPr b="1" lang="en-GB"/>
                        <a:t>o-processor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TrustedDB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/>
                        <a:t>FPGA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Cipherbase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21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/>
                        <a:t>SGX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?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?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320" name="Shape 3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Intel SGX Applications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Proof of elapsed Time</a:t>
            </a:r>
          </a:p>
          <a:p>
            <a:pPr indent="-228600" lvl="1" marL="914400">
              <a:spcBef>
                <a:spcPts val="0"/>
              </a:spcBef>
            </a:pPr>
            <a:r>
              <a:rPr lang="en-GB"/>
              <a:t>Blockchain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Microsoft </a:t>
            </a:r>
            <a:r>
              <a:rPr lang="en-GB"/>
              <a:t>VC3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Verifiable Confidential Cloud Computing</a:t>
            </a:r>
          </a:p>
          <a:p>
            <a:pPr indent="-228600" lvl="1" marL="914400">
              <a:spcBef>
                <a:spcPts val="0"/>
              </a:spcBef>
            </a:pPr>
            <a:r>
              <a:rPr lang="en-GB"/>
              <a:t>in-band encrypted MapReduce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Secure Zookeeper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SCONE: Secure Linux Containers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user-level threading, syscall service workers</a:t>
            </a:r>
          </a:p>
          <a:p>
            <a:pPr indent="-228600" lvl="1" marL="914400">
              <a:spcBef>
                <a:spcPts val="0"/>
              </a:spcBef>
            </a:pPr>
            <a:r>
              <a:rPr lang="en-GB"/>
              <a:t>musl libc, transparent shielding</a:t>
            </a:r>
          </a:p>
        </p:txBody>
      </p:sp>
      <p:sp>
        <p:nvSpPr>
          <p:cNvPr id="327" name="Shape 327"/>
          <p:cNvSpPr txBox="1"/>
          <p:nvPr>
            <p:ph idx="2" type="subTitle"/>
          </p:nvPr>
        </p:nvSpPr>
        <p:spPr>
          <a:xfrm>
            <a:off x="0" y="0"/>
            <a:ext cx="9144000" cy="108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https://intelledger.github.io/introduction.html#proof-of-elapsed-time-poet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Felix Schuster, Manuel Costa et al. „VC3: Trustworthy data analytics in the cloud using SGX“.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Stefan Brenner, Colin Wulf et al. „SecureKeeper: Confidential ZooKeeper using Intel SGX“.</a:t>
            </a:r>
            <a:br>
              <a:rPr lang="en-GB"/>
            </a:br>
            <a:r>
              <a:rPr lang="en-GB"/>
              <a:t>Sergei Arnautov, Bohdan Trach et al. „SCONE: Secure linux containers with Intel SGX“.</a:t>
            </a:r>
          </a:p>
        </p:txBody>
      </p:sp>
      <p:sp>
        <p:nvSpPr>
          <p:cNvPr id="328" name="Shape 328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Related Work</a:t>
            </a:r>
          </a:p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Enclave Interface Design Space</a:t>
            </a:r>
          </a:p>
        </p:txBody>
      </p:sp>
      <p:sp>
        <p:nvSpPr>
          <p:cNvPr id="335" name="Shape 335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Sergei Arnautov, Bohdan Trach et al. „SCONE: Secure linux containers with Intel SGX“.</a:t>
            </a:r>
          </a:p>
        </p:txBody>
      </p:sp>
      <p:sp>
        <p:nvSpPr>
          <p:cNvPr id="336" name="Shape 336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Related Work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12" y="1526972"/>
            <a:ext cx="7334375" cy="29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6692275" y="1172575"/>
            <a:ext cx="1687800" cy="322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6867850" y="1263425"/>
            <a:ext cx="1235100" cy="174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345" name="Shape 345"/>
          <p:cNvGraphicFramePr/>
          <p:nvPr/>
        </p:nvGraphicFramePr>
        <p:xfrm>
          <a:off x="168375" y="438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{DD77F3EC-5D52-4F77-84CB-E82CCA2F7D6C}</a:tableStyleId>
              </a:tblPr>
              <a:tblGrid>
                <a:gridCol w="2937650"/>
                <a:gridCol w="2937650"/>
                <a:gridCol w="2937650"/>
              </a:tblGrid>
              <a:tr h="3876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a) whole application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b</a:t>
                      </a:r>
                      <a:r>
                        <a:rPr lang="en-GB"/>
                        <a:t>) separate functionality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c</a:t>
                      </a:r>
                      <a:r>
                        <a:rPr lang="en-GB"/>
                        <a:t>) separate secrets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Application Separation Design Space</a:t>
            </a:r>
          </a:p>
        </p:txBody>
      </p:sp>
      <p:sp>
        <p:nvSpPr>
          <p:cNvPr id="347" name="Shape 347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Ahmad Atamli-Reineh and Andrew Martin. „Securing application with software partitioning: A case study using SGX“</a:t>
            </a:r>
          </a:p>
        </p:txBody>
      </p:sp>
      <p:sp>
        <p:nvSpPr>
          <p:cNvPr id="348" name="Shape 348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Related Work</a:t>
            </a:r>
          </a:p>
        </p:txBody>
      </p:sp>
      <p:sp>
        <p:nvSpPr>
          <p:cNvPr id="349" name="Shape 349"/>
          <p:cNvSpPr/>
          <p:nvPr/>
        </p:nvSpPr>
        <p:spPr>
          <a:xfrm>
            <a:off x="887800" y="2061275"/>
            <a:ext cx="1474800" cy="152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87" y="33782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400" y="26907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1015375" y="2393550"/>
            <a:ext cx="572700" cy="7836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375" y="23935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375" y="28090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475" y="24802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>
            <a:off x="6964850" y="1338300"/>
            <a:ext cx="974400" cy="63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269" y="1819475"/>
            <a:ext cx="249799" cy="2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5500" y="1338087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/>
          <p:nvPr/>
        </p:nvSpPr>
        <p:spPr>
          <a:xfrm>
            <a:off x="7023700" y="1386568"/>
            <a:ext cx="393600" cy="5199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0" name="Shape 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3700" y="1473218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050" y="37746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6957075" y="2191875"/>
            <a:ext cx="974400" cy="63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487" y="2673050"/>
            <a:ext cx="249799" cy="2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7725" y="2191662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/>
          <p:nvPr/>
        </p:nvSpPr>
        <p:spPr>
          <a:xfrm>
            <a:off x="7015925" y="2240143"/>
            <a:ext cx="393600" cy="5199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6" name="Shape 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925" y="232679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0904" y="2784268"/>
            <a:ext cx="346862" cy="34689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>
            <a:off x="6867850" y="3152525"/>
            <a:ext cx="1235100" cy="39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0904" y="3317668"/>
            <a:ext cx="346862" cy="34689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>
            <a:off x="3692800" y="1172575"/>
            <a:ext cx="1687800" cy="322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3965375" y="1490700"/>
            <a:ext cx="974400" cy="63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794" y="1971875"/>
            <a:ext cx="249799" cy="2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025" y="1490487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4024225" y="1538968"/>
            <a:ext cx="393600" cy="5199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224" y="1538976"/>
            <a:ext cx="298900" cy="2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575" y="37746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3957600" y="2725275"/>
            <a:ext cx="974400" cy="63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012" y="3206449"/>
            <a:ext cx="249799" cy="2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250" y="2725062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4016450" y="2773543"/>
            <a:ext cx="393600" cy="5199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1" name="Shape 3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349" y="1722039"/>
            <a:ext cx="298900" cy="2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012" y="2804089"/>
            <a:ext cx="298900" cy="2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9137" y="2987151"/>
            <a:ext cx="298900" cy="2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Application Memory Management</a:t>
            </a:r>
          </a:p>
        </p:txBody>
      </p:sp>
      <p:sp>
        <p:nvSpPr>
          <p:cNvPr id="390" name="Shape 390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Stefan Brenner, Colin Wulf et al. „SecureKeeper: Confidential ZooKeeper using Intel SGX“.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75" y="1187787"/>
            <a:ext cx="606742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7690075" y="2611325"/>
            <a:ext cx="222900" cy="1611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7921150" y="3175475"/>
            <a:ext cx="6834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x200</a:t>
            </a:r>
          </a:p>
        </p:txBody>
      </p:sp>
      <p:sp>
        <p:nvSpPr>
          <p:cNvPr id="394" name="Shape 394"/>
          <p:cNvSpPr/>
          <p:nvPr/>
        </p:nvSpPr>
        <p:spPr>
          <a:xfrm>
            <a:off x="7690075" y="1992725"/>
            <a:ext cx="231000" cy="618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7921150" y="2060375"/>
            <a:ext cx="6834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x5.5</a:t>
            </a:r>
          </a:p>
        </p:txBody>
      </p:sp>
      <p:sp>
        <p:nvSpPr>
          <p:cNvPr id="396" name="Shape 396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Related Work</a:t>
            </a:r>
          </a:p>
        </p:txBody>
      </p:sp>
      <p:sp>
        <p:nvSpPr>
          <p:cNvPr id="397" name="Shape 39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Scope</a:t>
            </a: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comparison of available solutions (qualitative)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design decisions (SGX)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case study (DBMS)</a:t>
            </a:r>
          </a:p>
        </p:txBody>
      </p:sp>
      <p:sp>
        <p:nvSpPr>
          <p:cNvPr id="404" name="Shape 404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My Thesis</a:t>
            </a:r>
          </a:p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Case Study: KissDB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key value store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vanilla C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~400 SLOC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test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use case for SGX Lib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https://github.com/ftes/sgx-lib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rapid migration helper (libc shim)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missing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attestation + secure communication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extract only security critical functionality into enclave?</a:t>
            </a:r>
          </a:p>
        </p:txBody>
      </p:sp>
      <p:sp>
        <p:nvSpPr>
          <p:cNvPr id="413" name="Shape 413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https://github.com/adamierymenko/kissdb</a:t>
            </a:r>
          </a:p>
        </p:txBody>
      </p:sp>
      <p:sp>
        <p:nvSpPr>
          <p:cNvPr id="414" name="Shape 414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My Thesis</a:t>
            </a:r>
          </a:p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1044900" y="1918625"/>
            <a:ext cx="3547800" cy="236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Case Study: </a:t>
            </a:r>
            <a:r>
              <a:rPr lang="en-GB"/>
              <a:t>KissDB</a:t>
            </a:r>
          </a:p>
        </p:txBody>
      </p:sp>
      <p:sp>
        <p:nvSpPr>
          <p:cNvPr id="422" name="Shape 422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1044900" y="2386225"/>
            <a:ext cx="1287600" cy="183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 txBox="1"/>
          <p:nvPr/>
        </p:nvSpPr>
        <p:spPr>
          <a:xfrm>
            <a:off x="1044900" y="2134450"/>
            <a:ext cx="1287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kissdb_u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3171700" y="2134450"/>
            <a:ext cx="1287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AA84F"/>
                </a:solidFill>
              </a:rPr>
              <a:t>kissdb_t</a:t>
            </a:r>
          </a:p>
        </p:txBody>
      </p:sp>
      <p:sp>
        <p:nvSpPr>
          <p:cNvPr id="426" name="Shape 426"/>
          <p:cNvSpPr/>
          <p:nvPr/>
        </p:nvSpPr>
        <p:spPr>
          <a:xfrm>
            <a:off x="3171700" y="2386225"/>
            <a:ext cx="1287600" cy="18345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 txBox="1"/>
          <p:nvPr/>
        </p:nvSpPr>
        <p:spPr>
          <a:xfrm>
            <a:off x="1044900" y="1660312"/>
            <a:ext cx="1287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kissdb_sgx</a:t>
            </a:r>
          </a:p>
        </p:txBody>
      </p:sp>
      <p:sp>
        <p:nvSpPr>
          <p:cNvPr id="428" name="Shape 428"/>
          <p:cNvSpPr/>
          <p:nvPr/>
        </p:nvSpPr>
        <p:spPr>
          <a:xfrm>
            <a:off x="972975" y="2630800"/>
            <a:ext cx="144000" cy="14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972975" y="3019450"/>
            <a:ext cx="144000" cy="14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972975" y="3408100"/>
            <a:ext cx="144000" cy="14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972975" y="3796750"/>
            <a:ext cx="144000" cy="14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1116975" y="2554600"/>
            <a:ext cx="7983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/>
              <a:t>open()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1116975" y="2943250"/>
            <a:ext cx="7983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/>
              <a:t>close</a:t>
            </a:r>
            <a:r>
              <a:rPr lang="en-GB" sz="1000"/>
              <a:t>()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109725" y="3331900"/>
            <a:ext cx="7983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/>
              <a:t>put</a:t>
            </a:r>
            <a:r>
              <a:rPr lang="en-GB" sz="1000"/>
              <a:t>()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1116975" y="3720550"/>
            <a:ext cx="7983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/>
              <a:t>get</a:t>
            </a:r>
            <a:r>
              <a:rPr lang="en-GB" sz="1000"/>
              <a:t>()</a:t>
            </a:r>
          </a:p>
        </p:txBody>
      </p:sp>
      <p:sp>
        <p:nvSpPr>
          <p:cNvPr id="436" name="Shape 436"/>
          <p:cNvSpPr/>
          <p:nvPr/>
        </p:nvSpPr>
        <p:spPr>
          <a:xfrm>
            <a:off x="3093250" y="3408100"/>
            <a:ext cx="144000" cy="14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3093250" y="3796750"/>
            <a:ext cx="144000" cy="144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8" name="Shape 438"/>
          <p:cNvCxnSpPr>
            <a:stCxn id="430" idx="6"/>
            <a:endCxn id="436" idx="2"/>
          </p:cNvCxnSpPr>
          <p:nvPr/>
        </p:nvCxnSpPr>
        <p:spPr>
          <a:xfrm>
            <a:off x="1116975" y="3480100"/>
            <a:ext cx="19764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9" name="Shape 439"/>
          <p:cNvCxnSpPr>
            <a:stCxn id="431" idx="6"/>
            <a:endCxn id="437" idx="2"/>
          </p:cNvCxnSpPr>
          <p:nvPr/>
        </p:nvCxnSpPr>
        <p:spPr>
          <a:xfrm>
            <a:off x="1116975" y="3868750"/>
            <a:ext cx="19764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0" name="Shape 440"/>
          <p:cNvCxnSpPr>
            <a:stCxn id="428" idx="6"/>
          </p:cNvCxnSpPr>
          <p:nvPr/>
        </p:nvCxnSpPr>
        <p:spPr>
          <a:xfrm>
            <a:off x="1116975" y="2702800"/>
            <a:ext cx="20574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1" name="Shape 441"/>
          <p:cNvCxnSpPr>
            <a:stCxn id="429" idx="6"/>
          </p:cNvCxnSpPr>
          <p:nvPr/>
        </p:nvCxnSpPr>
        <p:spPr>
          <a:xfrm>
            <a:off x="1116975" y="3091450"/>
            <a:ext cx="20574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2" name="Shape 442"/>
          <p:cNvSpPr txBox="1"/>
          <p:nvPr/>
        </p:nvSpPr>
        <p:spPr>
          <a:xfrm>
            <a:off x="2408700" y="2558800"/>
            <a:ext cx="9135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>
                <a:solidFill>
                  <a:srgbClr val="4A86E8"/>
                </a:solidFill>
              </a:rPr>
              <a:t>create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2408700" y="2947450"/>
            <a:ext cx="9135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4A86E8"/>
                </a:solidFill>
              </a:rPr>
              <a:t>destroy</a:t>
            </a:r>
          </a:p>
        </p:txBody>
      </p:sp>
      <p:sp>
        <p:nvSpPr>
          <p:cNvPr id="444" name="Shape 444"/>
          <p:cNvSpPr/>
          <p:nvPr/>
        </p:nvSpPr>
        <p:spPr>
          <a:xfrm>
            <a:off x="5213525" y="2336700"/>
            <a:ext cx="1352400" cy="15321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database file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962" y="3868750"/>
            <a:ext cx="393600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Shape 446"/>
          <p:cNvCxnSpPr/>
          <p:nvPr/>
        </p:nvCxnSpPr>
        <p:spPr>
          <a:xfrm>
            <a:off x="4004350" y="3091450"/>
            <a:ext cx="19764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7" name="Shape 447"/>
          <p:cNvCxnSpPr/>
          <p:nvPr/>
        </p:nvCxnSpPr>
        <p:spPr>
          <a:xfrm>
            <a:off x="4004350" y="3403900"/>
            <a:ext cx="19764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448" name="Shape 448"/>
          <p:cNvSpPr txBox="1"/>
          <p:nvPr/>
        </p:nvSpPr>
        <p:spPr>
          <a:xfrm>
            <a:off x="5250125" y="3062800"/>
            <a:ext cx="135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>
                <a:solidFill>
                  <a:srgbClr val="4A86E8"/>
                </a:solidFill>
              </a:rPr>
              <a:t>plaintext metadata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4A86E8"/>
                </a:solidFill>
              </a:rPr>
              <a:t>encrypted payload</a:t>
            </a:r>
          </a:p>
        </p:txBody>
      </p:sp>
      <p:sp>
        <p:nvSpPr>
          <p:cNvPr id="449" name="Shape 449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My Thesis</a:t>
            </a:r>
          </a:p>
        </p:txBody>
      </p:sp>
      <p:sp>
        <p:nvSpPr>
          <p:cNvPr id="450" name="Shape 4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4">
            <a:alphaModFix/>
          </a:blip>
          <a:srcRect b="0" l="39159" r="31612" t="0"/>
          <a:stretch/>
        </p:blipFill>
        <p:spPr>
          <a:xfrm>
            <a:off x="6760750" y="383198"/>
            <a:ext cx="1042098" cy="14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7800" y="557193"/>
            <a:ext cx="1042099" cy="128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5352525" y="535450"/>
            <a:ext cx="2628000" cy="434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KDB2</a:t>
            </a:r>
          </a:p>
          <a:p>
            <a:pPr lvl="0">
              <a:spcBef>
                <a:spcPts val="0"/>
              </a:spcBef>
              <a:buNone/>
            </a:pPr>
            <a:r>
              <a:rPr i="1" lang="en-GB"/>
              <a:t>number of hash-table entries</a:t>
            </a:r>
          </a:p>
          <a:p>
            <a:pPr lvl="0">
              <a:spcBef>
                <a:spcPts val="0"/>
              </a:spcBef>
              <a:buNone/>
            </a:pPr>
            <a:r>
              <a:rPr i="1" lang="en-GB"/>
              <a:t>key size (bytes)</a:t>
            </a:r>
          </a:p>
          <a:p>
            <a:pPr lvl="0">
              <a:spcBef>
                <a:spcPts val="0"/>
              </a:spcBef>
              <a:buNone/>
            </a:pPr>
            <a:r>
              <a:rPr i="1" lang="en-GB"/>
              <a:t>value size (bytes)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key: </a:t>
            </a:r>
            <a:r>
              <a:rPr i="1" lang="en-GB"/>
              <a:t>53</a:t>
            </a:r>
            <a:r>
              <a:rPr lang="en-GB"/>
              <a:t>, value: ...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key: </a:t>
            </a:r>
            <a:r>
              <a:rPr i="1" lang="en-GB"/>
              <a:t>317</a:t>
            </a:r>
            <a:r>
              <a:rPr lang="en-GB"/>
              <a:t>, value: 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key: </a:t>
            </a:r>
            <a:r>
              <a:rPr i="1" lang="en-GB"/>
              <a:t>704</a:t>
            </a:r>
            <a:r>
              <a:rPr lang="en-GB"/>
              <a:t>, value: ...</a:t>
            </a:r>
          </a:p>
        </p:txBody>
      </p:sp>
      <p:sp>
        <p:nvSpPr>
          <p:cNvPr id="458" name="Shape 4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Case Study: </a:t>
            </a:r>
            <a:r>
              <a:rPr lang="en-GB"/>
              <a:t>KissDB File</a:t>
            </a:r>
          </a:p>
        </p:txBody>
      </p:sp>
      <p:sp>
        <p:nvSpPr>
          <p:cNvPr id="459" name="Shape 459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/>
        </p:nvSpPr>
        <p:spPr>
          <a:xfrm>
            <a:off x="4083900" y="535450"/>
            <a:ext cx="1268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header</a:t>
            </a:r>
          </a:p>
        </p:txBody>
      </p:sp>
      <p:cxnSp>
        <p:nvCxnSpPr>
          <p:cNvPr id="461" name="Shape 461"/>
          <p:cNvCxnSpPr/>
          <p:nvPr/>
        </p:nvCxnSpPr>
        <p:spPr>
          <a:xfrm>
            <a:off x="5352525" y="1524025"/>
            <a:ext cx="2628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aphicFrame>
        <p:nvGraphicFramePr>
          <p:cNvPr id="462" name="Shape 462"/>
          <p:cNvGraphicFramePr/>
          <p:nvPr/>
        </p:nvGraphicFramePr>
        <p:xfrm>
          <a:off x="5448300" y="162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{DD77F3EC-5D52-4F77-84CB-E82CCA2F7D6C}</a:tableStyleId>
              </a:tblPr>
              <a:tblGrid>
                <a:gridCol w="795150"/>
                <a:gridCol w="876600"/>
              </a:tblGrid>
              <a:tr h="566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hash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offset</a:t>
                      </a:r>
                    </a:p>
                  </a:txBody>
                  <a:tcPr marT="91425" marB="91425" marR="91425" marL="91425"/>
                </a:tc>
              </a:tr>
              <a:tr h="566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66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66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2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/>
                        <a:t>next page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63" name="Shape 463"/>
          <p:cNvCxnSpPr/>
          <p:nvPr/>
        </p:nvCxnSpPr>
        <p:spPr>
          <a:xfrm>
            <a:off x="5352525" y="3431075"/>
            <a:ext cx="2628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4" name="Shape 464"/>
          <p:cNvSpPr txBox="1"/>
          <p:nvPr/>
        </p:nvSpPr>
        <p:spPr>
          <a:xfrm>
            <a:off x="4083900" y="1524025"/>
            <a:ext cx="1268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hash table page 1</a:t>
            </a:r>
          </a:p>
        </p:txBody>
      </p:sp>
      <p:cxnSp>
        <p:nvCxnSpPr>
          <p:cNvPr id="465" name="Shape 465"/>
          <p:cNvCxnSpPr/>
          <p:nvPr/>
        </p:nvCxnSpPr>
        <p:spPr>
          <a:xfrm>
            <a:off x="5352525" y="4044800"/>
            <a:ext cx="2628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6" name="Shape 466"/>
          <p:cNvCxnSpPr/>
          <p:nvPr/>
        </p:nvCxnSpPr>
        <p:spPr>
          <a:xfrm>
            <a:off x="5352525" y="4551425"/>
            <a:ext cx="2628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7" name="Shape 467"/>
          <p:cNvSpPr txBox="1"/>
          <p:nvPr/>
        </p:nvSpPr>
        <p:spPr>
          <a:xfrm>
            <a:off x="4083825" y="4044800"/>
            <a:ext cx="1268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hash table page 2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4083900" y="3431075"/>
            <a:ext cx="1268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block 1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4083825" y="4551425"/>
            <a:ext cx="1268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block 2</a:t>
            </a:r>
          </a:p>
        </p:txBody>
      </p:sp>
      <p:cxnSp>
        <p:nvCxnSpPr>
          <p:cNvPr id="470" name="Shape 470"/>
          <p:cNvCxnSpPr/>
          <p:nvPr/>
        </p:nvCxnSpPr>
        <p:spPr>
          <a:xfrm>
            <a:off x="3836775" y="3476375"/>
            <a:ext cx="0" cy="576600"/>
          </a:xfrm>
          <a:prstGeom prst="straightConnector1">
            <a:avLst/>
          </a:prstGeom>
          <a:noFill/>
          <a:ln cap="flat" cmpd="sng" w="1524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1" name="Shape 471"/>
          <p:cNvCxnSpPr/>
          <p:nvPr/>
        </p:nvCxnSpPr>
        <p:spPr>
          <a:xfrm>
            <a:off x="3836775" y="4666750"/>
            <a:ext cx="0" cy="193500"/>
          </a:xfrm>
          <a:prstGeom prst="straightConnector1">
            <a:avLst/>
          </a:prstGeom>
          <a:noFill/>
          <a:ln cap="flat" cmpd="sng" w="1524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2" name="Shape 472"/>
          <p:cNvCxnSpPr/>
          <p:nvPr/>
        </p:nvCxnSpPr>
        <p:spPr>
          <a:xfrm>
            <a:off x="6693250" y="2125350"/>
            <a:ext cx="23559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3" name="Shape 473"/>
          <p:cNvCxnSpPr/>
          <p:nvPr/>
        </p:nvCxnSpPr>
        <p:spPr>
          <a:xfrm>
            <a:off x="9041025" y="2125350"/>
            <a:ext cx="0" cy="26031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4" name="Shape 474"/>
          <p:cNvCxnSpPr/>
          <p:nvPr/>
        </p:nvCxnSpPr>
        <p:spPr>
          <a:xfrm>
            <a:off x="7005225" y="4716135"/>
            <a:ext cx="20442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475" name="Shape 475"/>
          <p:cNvCxnSpPr/>
          <p:nvPr/>
        </p:nvCxnSpPr>
        <p:spPr>
          <a:xfrm>
            <a:off x="6701475" y="2473400"/>
            <a:ext cx="17445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6" name="Shape 476"/>
          <p:cNvCxnSpPr/>
          <p:nvPr/>
        </p:nvCxnSpPr>
        <p:spPr>
          <a:xfrm>
            <a:off x="8437600" y="2473398"/>
            <a:ext cx="0" cy="14067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7" name="Shape 477"/>
          <p:cNvCxnSpPr/>
          <p:nvPr/>
        </p:nvCxnSpPr>
        <p:spPr>
          <a:xfrm>
            <a:off x="7731200" y="3880100"/>
            <a:ext cx="7062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478" name="Shape 478"/>
          <p:cNvCxnSpPr/>
          <p:nvPr/>
        </p:nvCxnSpPr>
        <p:spPr>
          <a:xfrm>
            <a:off x="6701475" y="3144725"/>
            <a:ext cx="741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9" name="Shape 479"/>
          <p:cNvCxnSpPr/>
          <p:nvPr/>
        </p:nvCxnSpPr>
        <p:spPr>
          <a:xfrm>
            <a:off x="7438750" y="3144723"/>
            <a:ext cx="0" cy="1188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0" name="Shape 480"/>
          <p:cNvCxnSpPr/>
          <p:nvPr/>
        </p:nvCxnSpPr>
        <p:spPr>
          <a:xfrm>
            <a:off x="5795325" y="4333025"/>
            <a:ext cx="16476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481" name="Shape 481"/>
          <p:cNvSpPr txBox="1"/>
          <p:nvPr/>
        </p:nvSpPr>
        <p:spPr>
          <a:xfrm rot="-5400000">
            <a:off x="3033600" y="3536000"/>
            <a:ext cx="10503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00FF00"/>
                </a:solidFill>
              </a:rPr>
              <a:t>encrypted</a:t>
            </a:r>
          </a:p>
        </p:txBody>
      </p:sp>
      <p:sp>
        <p:nvSpPr>
          <p:cNvPr id="482" name="Shape 482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My Thesis</a:t>
            </a:r>
          </a:p>
        </p:txBody>
      </p:sp>
      <p:sp>
        <p:nvSpPr>
          <p:cNvPr id="483" name="Shape 48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Introduction</a:t>
            </a:r>
          </a:p>
        </p:txBody>
      </p:sp>
      <p:sp>
        <p:nvSpPr>
          <p:cNvPr id="90" name="Shape 90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1392700" y="1498200"/>
            <a:ext cx="2314200" cy="299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Client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5624775" y="1498200"/>
            <a:ext cx="2314200" cy="299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Server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1716250" y="2103125"/>
            <a:ext cx="1667100" cy="66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1. input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948325" y="2103125"/>
            <a:ext cx="1667100" cy="661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3. store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948325" y="2902650"/>
            <a:ext cx="1667100" cy="661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4. process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5948325" y="3702175"/>
            <a:ext cx="1667100" cy="661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5. store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716250" y="3702175"/>
            <a:ext cx="1667100" cy="66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7. output</a:t>
            </a:r>
          </a:p>
        </p:txBody>
      </p:sp>
      <p:cxnSp>
        <p:nvCxnSpPr>
          <p:cNvPr id="98" name="Shape 98"/>
          <p:cNvCxnSpPr>
            <a:stCxn id="93" idx="3"/>
            <a:endCxn id="94" idx="1"/>
          </p:cNvCxnSpPr>
          <p:nvPr/>
        </p:nvCxnSpPr>
        <p:spPr>
          <a:xfrm>
            <a:off x="3383350" y="2433725"/>
            <a:ext cx="25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" name="Shape 99"/>
          <p:cNvCxnSpPr>
            <a:stCxn id="94" idx="2"/>
            <a:endCxn id="95" idx="0"/>
          </p:cNvCxnSpPr>
          <p:nvPr/>
        </p:nvCxnSpPr>
        <p:spPr>
          <a:xfrm>
            <a:off x="6781875" y="2764325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" name="Shape 100"/>
          <p:cNvCxnSpPr>
            <a:stCxn id="95" idx="2"/>
            <a:endCxn id="96" idx="0"/>
          </p:cNvCxnSpPr>
          <p:nvPr/>
        </p:nvCxnSpPr>
        <p:spPr>
          <a:xfrm>
            <a:off x="6781875" y="3563850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" name="Shape 101"/>
          <p:cNvCxnSpPr>
            <a:stCxn id="96" idx="1"/>
            <a:endCxn id="97" idx="3"/>
          </p:cNvCxnSpPr>
          <p:nvPr/>
        </p:nvCxnSpPr>
        <p:spPr>
          <a:xfrm rot="10800000">
            <a:off x="3383325" y="4032775"/>
            <a:ext cx="25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" name="Shape 102"/>
          <p:cNvSpPr txBox="1"/>
          <p:nvPr/>
        </p:nvSpPr>
        <p:spPr>
          <a:xfrm>
            <a:off x="3749037" y="2159325"/>
            <a:ext cx="1833600" cy="246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2. transmit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749037" y="3758425"/>
            <a:ext cx="1833600" cy="246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6. transmit</a:t>
            </a:r>
          </a:p>
        </p:txBody>
      </p:sp>
      <p:sp>
        <p:nvSpPr>
          <p:cNvPr id="104" name="Shape 104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113K SLOC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hardening approaches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Virtual Machine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User Defined Functions</a:t>
            </a:r>
          </a:p>
        </p:txBody>
      </p:sp>
      <p:sp>
        <p:nvSpPr>
          <p:cNvPr id="489" name="Shape 4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SQLite</a:t>
            </a:r>
          </a:p>
        </p:txBody>
      </p:sp>
      <p:sp>
        <p:nvSpPr>
          <p:cNvPr id="490" name="Shape 490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Sibsankar Haldar. „SQLite Database System Design and Implementation“</a:t>
            </a:r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674" y="921324"/>
            <a:ext cx="5254724" cy="3286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6905975" y="1273325"/>
            <a:ext cx="2194200" cy="1028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My Thesis</a:t>
            </a:r>
          </a:p>
        </p:txBody>
      </p:sp>
      <p:sp>
        <p:nvSpPr>
          <p:cNvPr id="494" name="Shape 49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SQLite: Extracting the Virtual Machine</a:t>
            </a:r>
          </a:p>
        </p:txBody>
      </p:sp>
      <p:sp>
        <p:nvSpPr>
          <p:cNvPr id="500" name="Shape 500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My Thesis</a:t>
            </a:r>
          </a:p>
        </p:txBody>
      </p:sp>
      <p:sp>
        <p:nvSpPr>
          <p:cNvPr id="502" name="Shape 50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850" y="985525"/>
            <a:ext cx="7252627" cy="717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Conclusion</a:t>
            </a:r>
          </a:p>
        </p:txBody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timeline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implementation completed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if there was more time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implement SQLite approach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benchmarks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SGX + partially homomorphic encryption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attestation</a:t>
            </a:r>
          </a:p>
        </p:txBody>
      </p:sp>
      <p:sp>
        <p:nvSpPr>
          <p:cNvPr id="510" name="Shape 510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My Thesis</a:t>
            </a:r>
          </a:p>
        </p:txBody>
      </p:sp>
      <p:sp>
        <p:nvSpPr>
          <p:cNvPr id="512" name="Shape 5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https://xkcd.com/538/</a:t>
            </a: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687" y="669462"/>
            <a:ext cx="6220624" cy="3804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Backup</a:t>
            </a:r>
          </a:p>
        </p:txBody>
      </p:sp>
      <p:sp>
        <p:nvSpPr>
          <p:cNvPr id="526" name="Shape 5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Intel </a:t>
            </a:r>
            <a:r>
              <a:rPr lang="en-GB"/>
              <a:t>SGX Two Stage EPC Paging</a:t>
            </a:r>
          </a:p>
        </p:txBody>
      </p:sp>
      <p:sp>
        <p:nvSpPr>
          <p:cNvPr id="532" name="Shape 532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Victor Costan and Srinivas Devadas. „Intel SGX Explained“.</a:t>
            </a:r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078" y="1576128"/>
            <a:ext cx="6129850" cy="287677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Software Attestation Chain of Trust</a:t>
            </a:r>
          </a:p>
        </p:txBody>
      </p:sp>
      <p:sp>
        <p:nvSpPr>
          <p:cNvPr id="541" name="Shape 541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Victor Costan and Srinivas Devadas. „Intel SGX Explained“.</a:t>
            </a:r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175" y="1113200"/>
            <a:ext cx="4723650" cy="39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0" y="100700"/>
            <a:ext cx="3127699" cy="503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SGX Remote Attestation</a:t>
            </a:r>
          </a:p>
        </p:txBody>
      </p:sp>
      <p:sp>
        <p:nvSpPr>
          <p:cNvPr id="551" name="Shape 551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Victor Costan and Srinivas Devadas. „Intel SGX Explained“.</a:t>
            </a:r>
          </a:p>
        </p:txBody>
      </p:sp>
      <p:sp>
        <p:nvSpPr>
          <p:cNvPr id="552" name="Shape 552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TPM SRTM</a:t>
            </a:r>
          </a:p>
        </p:txBody>
      </p:sp>
      <p:sp>
        <p:nvSpPr>
          <p:cNvPr id="559" name="Shape 559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Dennis Kafura. Trusted Platform Module — Integrity Measurement, Reporting, and Evaluation.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486" y="445025"/>
            <a:ext cx="5251425" cy="46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ARM TrustZone Access Control</a:t>
            </a:r>
          </a:p>
        </p:txBody>
      </p:sp>
      <p:sp>
        <p:nvSpPr>
          <p:cNvPr id="568" name="Shape 568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J.-E. Ekberg, K Kostiainen et al. „Trusted Execution Environments on Mobile Devices“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524" y="923500"/>
            <a:ext cx="5762950" cy="416504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Overview</a:t>
            </a:r>
          </a:p>
        </p:txBody>
      </p:sp>
      <p:sp>
        <p:nvSpPr>
          <p:cNvPr id="111" name="Shape 111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Work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Thesis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-GB"/>
              <a:t>scope of thesis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-GB"/>
              <a:t>approaches</a:t>
            </a:r>
          </a:p>
          <a:p>
            <a:pPr indent="-228600" lvl="0" marL="457200">
              <a:spcBef>
                <a:spcPts val="0"/>
              </a:spcBef>
              <a:spcAft>
                <a:spcPts val="0"/>
              </a:spcAft>
            </a:pPr>
            <a:r>
              <a:rPr lang="en-GB"/>
              <a:t>case studies</a:t>
            </a:r>
          </a:p>
        </p:txBody>
      </p:sp>
      <p:sp>
        <p:nvSpPr>
          <p:cNvPr id="113" name="Shape 113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ARM TrustZone Worlds</a:t>
            </a:r>
          </a:p>
        </p:txBody>
      </p:sp>
      <p:sp>
        <p:nvSpPr>
          <p:cNvPr id="577" name="Shape 577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ARM. Development of TEE and Secure Monitor Code.</a:t>
            </a: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b="21290" l="0" r="0" t="0"/>
          <a:stretch/>
        </p:blipFill>
        <p:spPr>
          <a:xfrm>
            <a:off x="1608500" y="1093924"/>
            <a:ext cx="5927000" cy="38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0" name="Shape 5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Secure Databases</a:t>
            </a:r>
          </a:p>
        </p:txBody>
      </p:sp>
      <p:sp>
        <p:nvSpPr>
          <p:cNvPr id="586" name="Shape 586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Arvind Arasu, Ken Eguro et al. „Querying Encrypted Data (Tutorial)“</a:t>
            </a:r>
          </a:p>
        </p:txBody>
      </p:sp>
      <p:sp>
        <p:nvSpPr>
          <p:cNvPr id="587" name="Shape 587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Related Work</a:t>
            </a:r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62" y="1069150"/>
            <a:ext cx="8582025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Security Features Overview</a:t>
            </a:r>
          </a:p>
        </p:txBody>
      </p:sp>
      <p:sp>
        <p:nvSpPr>
          <p:cNvPr id="595" name="Shape 595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Victor Costan and Srinivas Devadas. „Intel SGX Explained“.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00" y="1017724"/>
            <a:ext cx="5940601" cy="410145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Shape 597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Fully Homomorphic Encryption</a:t>
            </a: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Secure Remote Computing</a:t>
            </a:r>
          </a:p>
        </p:txBody>
      </p:sp>
      <p:sp>
        <p:nvSpPr>
          <p:cNvPr id="121" name="Shape 121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Michael Brenner, Jan Wiebelitz et al. „A smart-gentry based software system for secret program execution“.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450" y="1857175"/>
            <a:ext cx="2978624" cy="24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725" y="1574225"/>
            <a:ext cx="3251675" cy="31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Secure Remote Computing</a:t>
            </a:r>
          </a:p>
        </p:txBody>
      </p:sp>
      <p:sp>
        <p:nvSpPr>
          <p:cNvPr id="131" name="Shape 131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Victor Costan and Srinivas Devadas. „Intel SGX Explained“.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150" y="1034331"/>
            <a:ext cx="3988200" cy="384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Trusted Computing</a:t>
            </a:r>
          </a:p>
        </p:txBody>
      </p:sp>
      <p:sp>
        <p:nvSpPr>
          <p:cNvPr id="140" name="Shape 140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Victor Costan and Srinivas Devadas. „Intel SGX Explained“.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099" y="769286"/>
            <a:ext cx="5113549" cy="43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Trusted Computing</a:t>
            </a:r>
          </a:p>
        </p:txBody>
      </p:sp>
      <p:sp>
        <p:nvSpPr>
          <p:cNvPr id="149" name="Shape 149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Victor Costan and Srinivas Devadas. „Intel SGX Explained“.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099" y="769286"/>
            <a:ext cx="5113549" cy="43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4160500" y="2402700"/>
            <a:ext cx="982800" cy="27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200"/>
              <a:t>Setup</a:t>
            </a:r>
          </a:p>
        </p:txBody>
      </p:sp>
      <p:sp>
        <p:nvSpPr>
          <p:cNvPr id="152" name="Shape 152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Software Attestation</a:t>
            </a:r>
          </a:p>
        </p:txBody>
      </p:sp>
      <p:sp>
        <p:nvSpPr>
          <p:cNvPr id="159" name="Shape 159"/>
          <p:cNvSpPr txBox="1"/>
          <p:nvPr>
            <p:ph idx="2" type="sub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Victor Costan and Srinivas Devadas. „Intel SGX Explained“.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301" y="1197225"/>
            <a:ext cx="5387387" cy="37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3" type="subTitle"/>
          </p:nvPr>
        </p:nvSpPr>
        <p:spPr>
          <a:xfrm>
            <a:off x="0" y="0"/>
            <a:ext cx="20085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